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57" r:id="rId5"/>
    <p:sldId id="273" r:id="rId6"/>
    <p:sldId id="275" r:id="rId7"/>
    <p:sldId id="274" r:id="rId8"/>
    <p:sldId id="276" r:id="rId9"/>
    <p:sldId id="278" r:id="rId10"/>
    <p:sldId id="279" r:id="rId11"/>
    <p:sldId id="283" r:id="rId12"/>
    <p:sldId id="284" r:id="rId13"/>
    <p:sldId id="280" r:id="rId14"/>
    <p:sldId id="258" r:id="rId15"/>
    <p:sldId id="282" r:id="rId16"/>
    <p:sldId id="277" r:id="rId17"/>
    <p:sldId id="260" r:id="rId18"/>
    <p:sldId id="261" r:id="rId19"/>
    <p:sldId id="265" r:id="rId20"/>
    <p:sldId id="266" r:id="rId21"/>
    <p:sldId id="267" r:id="rId22"/>
    <p:sldId id="268" r:id="rId2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15/05/2019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ableau.com/learn/train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help.tableau.com/current/guides/get-started-tutorial/es-es/get-started-tutorial-story.htm" TargetMode="External"/><Relationship Id="rId3" Type="http://schemas.openxmlformats.org/officeDocument/2006/relationships/hyperlink" Target="https://onlinehelp.tableau.com/current/guides/get-started-tutorial/es-es/get-started-tutorial-drag.htm" TargetMode="External"/><Relationship Id="rId7" Type="http://schemas.openxmlformats.org/officeDocument/2006/relationships/hyperlink" Target="https://onlinehelp.tableau.com/current/guides/get-started-tutorial/es-es/get-started-tutorial-build.htm" TargetMode="External"/><Relationship Id="rId2" Type="http://schemas.openxmlformats.org/officeDocument/2006/relationships/hyperlink" Target="https://onlinehelp.tableau.com/current/guides/get-started-tutorial/es-es/get-started-tutorial-connect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linehelp.tableau.com/current/guides/get-started-tutorial/es-es/get-started-tutorial-drilldown.htm" TargetMode="External"/><Relationship Id="rId5" Type="http://schemas.openxmlformats.org/officeDocument/2006/relationships/hyperlink" Target="https://onlinehelp.tableau.com/current/guides/get-started-tutorial/es-es/get-started-tutorial-explore.htm" TargetMode="External"/><Relationship Id="rId10" Type="http://schemas.openxmlformats.org/officeDocument/2006/relationships/hyperlink" Target="https://onlinehelp.tableau.com/current/guides/get-started-tutorial/es-es/get-started-tutorial-home.htm" TargetMode="External"/><Relationship Id="rId4" Type="http://schemas.openxmlformats.org/officeDocument/2006/relationships/hyperlink" Target="https://onlinehelp.tableau.com/current/guides/get-started-tutorial/es-es/get-started-tutorial-focus.htm" TargetMode="External"/><Relationship Id="rId9" Type="http://schemas.openxmlformats.org/officeDocument/2006/relationships/hyperlink" Target="https://onlinehelp.tableau.com/current/guides/get-started-tutorial/es-es/get-started-tutorial-share.ht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ingtableau.com/" TargetMode="External"/><Relationship Id="rId13" Type="http://schemas.openxmlformats.org/officeDocument/2006/relationships/hyperlink" Target="https://www.youtube.com/watch?v=W6ci7ydE0mA&amp;t=327s" TargetMode="External"/><Relationship Id="rId3" Type="http://schemas.openxmlformats.org/officeDocument/2006/relationships/hyperlink" Target="https://community.tableau.com/thread/257719" TargetMode="External"/><Relationship Id="rId7" Type="http://schemas.openxmlformats.org/officeDocument/2006/relationships/hyperlink" Target="https://www.analyticsvidhya.com/learning-paths-data-science-business-analytics-business-intelligence-big-data/tableau-learning-path/" TargetMode="External"/><Relationship Id="rId12" Type="http://schemas.openxmlformats.org/officeDocument/2006/relationships/hyperlink" Target="https://www.coursera.org/learn/analytics-tableau" TargetMode="External"/><Relationship Id="rId2" Type="http://schemas.openxmlformats.org/officeDocument/2006/relationships/hyperlink" Target="https://www.tableau.com/learn/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x56ipAMMmLA" TargetMode="External"/><Relationship Id="rId11" Type="http://schemas.openxmlformats.org/officeDocument/2006/relationships/hyperlink" Target="https://www.udemy.com/tableau-tutorial-for-beginners/" TargetMode="External"/><Relationship Id="rId5" Type="http://schemas.openxmlformats.org/officeDocument/2006/relationships/hyperlink" Target="https://www.youtube.com/watch?v=CWFxuTooxTY" TargetMode="External"/><Relationship Id="rId10" Type="http://schemas.openxmlformats.org/officeDocument/2006/relationships/hyperlink" Target="https://www.lynda.com/Tableau-training-tutorials/2048-0.html" TargetMode="External"/><Relationship Id="rId4" Type="http://schemas.openxmlformats.org/officeDocument/2006/relationships/hyperlink" Target="https://www.youtube.com/watch?v=fO7g0pnWaRA" TargetMode="External"/><Relationship Id="rId9" Type="http://schemas.openxmlformats.org/officeDocument/2006/relationships/hyperlink" Target="https://www.quora.com/Where-can-I-learn-Tableau-for-free" TargetMode="External"/><Relationship Id="rId14" Type="http://schemas.openxmlformats.org/officeDocument/2006/relationships/hyperlink" Target="https://www.youtube.com/watch?v=ud_gkKWFRb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79512" y="44624"/>
            <a:ext cx="8856984" cy="1080120"/>
          </a:xfrm>
        </p:spPr>
        <p:txBody>
          <a:bodyPr/>
          <a:lstStyle/>
          <a:p>
            <a:r>
              <a:rPr lang="es-CR" dirty="0" smtClean="0"/>
              <a:t>El Dashboard con </a:t>
            </a:r>
            <a:r>
              <a:rPr lang="es-CR" dirty="0" err="1" smtClean="0"/>
              <a:t>Tableau</a:t>
            </a:r>
            <a:endParaRPr lang="es-C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707704" y="6237312"/>
            <a:ext cx="6400800" cy="553616"/>
          </a:xfrm>
        </p:spPr>
        <p:txBody>
          <a:bodyPr>
            <a:normAutofit lnSpcReduction="10000"/>
          </a:bodyPr>
          <a:lstStyle/>
          <a:p>
            <a:pPr algn="r"/>
            <a:r>
              <a:rPr lang="es-CR" dirty="0" smtClean="0"/>
              <a:t>Oscar Centeno Mora</a:t>
            </a:r>
            <a:endParaRPr lang="es-CR" dirty="0"/>
          </a:p>
        </p:txBody>
      </p:sp>
      <p:pic>
        <p:nvPicPr>
          <p:cNvPr id="1026" name="Picture 2" descr="Image result for dashboard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3384376" cy="250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shboard tablea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1556792"/>
            <a:ext cx="505471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shboard tablea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99259"/>
            <a:ext cx="3963006" cy="30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65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008112"/>
          </a:xfrm>
        </p:spPr>
        <p:txBody>
          <a:bodyPr/>
          <a:lstStyle/>
          <a:p>
            <a:r>
              <a:rPr lang="es-CR" dirty="0" smtClean="0"/>
              <a:t>Tipos de visualización en </a:t>
            </a:r>
            <a:r>
              <a:rPr lang="es-CR" dirty="0" err="1" smtClean="0"/>
              <a:t>Tableau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124744"/>
            <a:ext cx="910850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dirty="0" smtClean="0"/>
              <a:t>En </a:t>
            </a:r>
            <a:r>
              <a:rPr lang="es-CR" sz="2400" dirty="0" err="1"/>
              <a:t>T</a:t>
            </a:r>
            <a:r>
              <a:rPr lang="es-CR" sz="2400" dirty="0" err="1" smtClean="0"/>
              <a:t>ableau</a:t>
            </a:r>
            <a:r>
              <a:rPr lang="es-CR" sz="2400" dirty="0" smtClean="0"/>
              <a:t>, por default, la cantidad de visualizaciones que se pueden hacer son bastantes y diversas. Una prueba:</a:t>
            </a:r>
            <a:endParaRPr lang="es-CR" sz="2400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0"/>
            <a:ext cx="8208912" cy="437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62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7504" y="1268760"/>
            <a:ext cx="8928992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R" sz="2400" dirty="0" smtClean="0"/>
              <a:t>En </a:t>
            </a:r>
            <a:r>
              <a:rPr lang="es-CR" sz="2400" dirty="0" err="1" smtClean="0"/>
              <a:t>Tableau</a:t>
            </a:r>
            <a:r>
              <a:rPr lang="es-CR" sz="2400" dirty="0" smtClean="0"/>
              <a:t> en realidad se puede hacer todo tipo de representación, dado que este cuenta con un API que conecta diversos software de análisis para luego visualizarse en </a:t>
            </a:r>
            <a:r>
              <a:rPr lang="es-CR" sz="2400" dirty="0" err="1" smtClean="0"/>
              <a:t>Tableau</a:t>
            </a:r>
            <a:r>
              <a:rPr lang="es-CR" sz="2400" dirty="0" smtClean="0"/>
              <a:t>. Algunos ejemplos…</a:t>
            </a:r>
            <a:endParaRPr lang="es-CR" sz="2400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008112"/>
          </a:xfrm>
        </p:spPr>
        <p:txBody>
          <a:bodyPr/>
          <a:lstStyle/>
          <a:p>
            <a:r>
              <a:rPr lang="es-CR" dirty="0" smtClean="0"/>
              <a:t>Tipos de visualización en </a:t>
            </a:r>
            <a:r>
              <a:rPr lang="es-CR" dirty="0" err="1" smtClean="0"/>
              <a:t>Tableau</a:t>
            </a:r>
            <a:endParaRPr lang="es-CR" dirty="0"/>
          </a:p>
        </p:txBody>
      </p:sp>
      <p:pic>
        <p:nvPicPr>
          <p:cNvPr id="4098" name="Picture 2" descr="Image result for tableau social network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0739"/>
            <a:ext cx="7200800" cy="393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894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5733256"/>
          </a:xfrm>
        </p:spPr>
        <p:txBody>
          <a:bodyPr>
            <a:normAutofit/>
          </a:bodyPr>
          <a:lstStyle/>
          <a:p>
            <a:r>
              <a:rPr lang="es-CR" sz="2400" dirty="0" smtClean="0"/>
              <a:t>Según los elementos base de </a:t>
            </a:r>
            <a:r>
              <a:rPr lang="es-CR" sz="2400" dirty="0" err="1" smtClean="0"/>
              <a:t>Tableu</a:t>
            </a:r>
            <a:r>
              <a:rPr lang="es-CR" sz="2400" dirty="0" smtClean="0"/>
              <a:t>, se pueden realizar: </a:t>
            </a:r>
          </a:p>
          <a:p>
            <a:pPr marL="857250" lvl="1" indent="-457200">
              <a:buFont typeface="+mj-lt"/>
              <a:buAutoNum type="arabicPeriod"/>
            </a:pPr>
            <a:r>
              <a:rPr lang="es-CR" sz="2000" dirty="0" smtClean="0"/>
              <a:t>Barras</a:t>
            </a:r>
          </a:p>
          <a:p>
            <a:pPr marL="857250" lvl="1" indent="-457200">
              <a:buFont typeface="+mj-lt"/>
              <a:buAutoNum type="arabicPeriod"/>
            </a:pPr>
            <a:r>
              <a:rPr lang="es-CR" sz="2000" dirty="0" err="1" smtClean="0"/>
              <a:t>Circulos</a:t>
            </a:r>
            <a:endParaRPr lang="es-CR" sz="2000" dirty="0"/>
          </a:p>
          <a:p>
            <a:pPr marL="857250" lvl="1" indent="-457200">
              <a:buFont typeface="+mj-lt"/>
              <a:buAutoNum type="arabicPeriod"/>
            </a:pPr>
            <a:r>
              <a:rPr lang="es-CR" sz="2000" dirty="0" err="1" smtClean="0"/>
              <a:t>Lineas</a:t>
            </a:r>
            <a:r>
              <a:rPr lang="es-CR" sz="2000" dirty="0" smtClean="0"/>
              <a:t> de tendencia</a:t>
            </a:r>
          </a:p>
          <a:p>
            <a:pPr marL="857250" lvl="1" indent="-457200">
              <a:buFont typeface="+mj-lt"/>
              <a:buAutoNum type="arabicPeriod"/>
            </a:pPr>
            <a:r>
              <a:rPr lang="es-CR" sz="2000" dirty="0" err="1" smtClean="0"/>
              <a:t>Treemaps</a:t>
            </a:r>
            <a:endParaRPr lang="es-CR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s-CR" sz="2000" dirty="0" err="1" smtClean="0"/>
              <a:t>Cluster</a:t>
            </a:r>
            <a:endParaRPr lang="es-CR" sz="2000" dirty="0"/>
          </a:p>
          <a:p>
            <a:pPr marL="857250" lvl="1" indent="-457200">
              <a:buFont typeface="+mj-lt"/>
              <a:buAutoNum type="arabicPeriod"/>
            </a:pPr>
            <a:r>
              <a:rPr lang="es-CR" sz="2000" dirty="0" smtClean="0"/>
              <a:t>Mapas</a:t>
            </a:r>
          </a:p>
          <a:p>
            <a:pPr marL="857250" lvl="1" indent="-457200">
              <a:buFont typeface="+mj-lt"/>
              <a:buAutoNum type="arabicPeriod"/>
            </a:pPr>
            <a:r>
              <a:rPr lang="es-CR" sz="2000" dirty="0" smtClean="0"/>
              <a:t>Burbujas</a:t>
            </a:r>
          </a:p>
          <a:p>
            <a:pPr marL="857250" lvl="1" indent="-457200">
              <a:buFont typeface="+mj-lt"/>
              <a:buAutoNum type="arabicPeriod"/>
            </a:pPr>
            <a:r>
              <a:rPr lang="es-CR" sz="2000" dirty="0" smtClean="0"/>
              <a:t>Etc., etc., etc.,</a:t>
            </a:r>
            <a:endParaRPr lang="es-CR" sz="2000" dirty="0"/>
          </a:p>
          <a:p>
            <a:pPr marL="0" indent="0">
              <a:buNone/>
            </a:pPr>
            <a:endParaRPr lang="es-CR" sz="2400" dirty="0" smtClean="0"/>
          </a:p>
          <a:p>
            <a:r>
              <a:rPr lang="es-CR" sz="2400" dirty="0" smtClean="0"/>
              <a:t>Aunque de forma intuitiva se puede llegar a realizar todo lo anterior, </a:t>
            </a:r>
            <a:r>
              <a:rPr lang="es-CR" sz="2400" dirty="0" err="1" smtClean="0"/>
              <a:t>Tableau</a:t>
            </a:r>
            <a:r>
              <a:rPr lang="es-CR" sz="2400" dirty="0" smtClean="0"/>
              <a:t> le permite llevar un Training con vídeos gratuitos para manipular lo anterior: </a:t>
            </a:r>
            <a:r>
              <a:rPr lang="es-CR" sz="2400" dirty="0">
                <a:hlinkClick r:id="rId2"/>
              </a:rPr>
              <a:t>https://www.tableau.com/learn/training</a:t>
            </a:r>
            <a:endParaRPr lang="es-CR" sz="2400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864096"/>
          </a:xfrm>
        </p:spPr>
        <p:txBody>
          <a:bodyPr/>
          <a:lstStyle/>
          <a:p>
            <a:r>
              <a:rPr lang="es-CR" dirty="0" smtClean="0"/>
              <a:t>Tipos de visualización en </a:t>
            </a:r>
            <a:r>
              <a:rPr lang="es-CR" dirty="0" err="1" smtClean="0"/>
              <a:t>Tableau</a:t>
            </a:r>
            <a:endParaRPr lang="es-CR" dirty="0"/>
          </a:p>
        </p:txBody>
      </p:sp>
      <p:pic>
        <p:nvPicPr>
          <p:cNvPr id="5122" name="Picture 2" descr="Image result for tablea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00808"/>
            <a:ext cx="5544616" cy="253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691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1571" y="265756"/>
            <a:ext cx="7733685" cy="666365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210181" y="1745841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210181" y="3342354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210181" y="4905683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3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50434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err="1" smtClean="0"/>
              <a:t>Tableau</a:t>
            </a:r>
            <a:endParaRPr lang="es-CR" sz="1350" dirty="0"/>
          </a:p>
        </p:txBody>
      </p:sp>
      <p:sp>
        <p:nvSpPr>
          <p:cNvPr id="9" name="8 Rectángulo redondeado"/>
          <p:cNvSpPr/>
          <p:nvPr/>
        </p:nvSpPr>
        <p:spPr>
          <a:xfrm>
            <a:off x="1504348" y="4951770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Etapas  del análisis en </a:t>
            </a:r>
            <a:r>
              <a:rPr lang="es-CR" sz="1350" dirty="0" err="1" smtClean="0"/>
              <a:t>Tableau</a:t>
            </a:r>
            <a:endParaRPr lang="es-CR" sz="1350" dirty="0"/>
          </a:p>
        </p:txBody>
      </p:sp>
      <p:sp>
        <p:nvSpPr>
          <p:cNvPr id="12" name="11 Rectángulo redondeado"/>
          <p:cNvSpPr/>
          <p:nvPr/>
        </p:nvSpPr>
        <p:spPr>
          <a:xfrm>
            <a:off x="1504348" y="3388441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Visualización en </a:t>
            </a:r>
            <a:r>
              <a:rPr lang="es-CR" sz="1350" dirty="0" err="1" smtClean="0"/>
              <a:t>Tableau</a:t>
            </a:r>
            <a:endParaRPr lang="es-CR" sz="1350" dirty="0" smtClean="0"/>
          </a:p>
        </p:txBody>
      </p:sp>
    </p:spTree>
    <p:extLst>
      <p:ext uri="{BB962C8B-B14F-4D97-AF65-F5344CB8AC3E}">
        <p14:creationId xmlns:p14="http://schemas.microsoft.com/office/powerpoint/2010/main" val="2261125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1143000"/>
          </a:xfrm>
        </p:spPr>
        <p:txBody>
          <a:bodyPr/>
          <a:lstStyle/>
          <a:p>
            <a:r>
              <a:rPr lang="es-CR" dirty="0" smtClean="0"/>
              <a:t>Etapas en la utilización de </a:t>
            </a:r>
            <a:r>
              <a:rPr lang="es-CR" dirty="0" err="1" smtClean="0"/>
              <a:t>Tableau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5471" y="1340768"/>
            <a:ext cx="8122953" cy="5400600"/>
          </a:xfrm>
        </p:spPr>
        <p:txBody>
          <a:bodyPr>
            <a:normAutofit/>
          </a:bodyPr>
          <a:lstStyle/>
          <a:p>
            <a:r>
              <a:rPr lang="es-CR" sz="2400" dirty="0" smtClean="0"/>
              <a:t>Los pasos de </a:t>
            </a:r>
            <a:r>
              <a:rPr lang="es-CR" sz="2400" dirty="0" err="1"/>
              <a:t>T</a:t>
            </a:r>
            <a:r>
              <a:rPr lang="es-CR" sz="2400" dirty="0" err="1" smtClean="0"/>
              <a:t>ableau</a:t>
            </a:r>
            <a:r>
              <a:rPr lang="es-CR" sz="2400" dirty="0" smtClean="0"/>
              <a:t> se pueden presentar como</a:t>
            </a:r>
          </a:p>
          <a:p>
            <a:pPr marL="0" indent="0">
              <a:buNone/>
            </a:pPr>
            <a:endParaRPr lang="es-CR" sz="24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s-CR" sz="2000" dirty="0">
                <a:hlinkClick r:id="rId2"/>
              </a:rPr>
              <a:t>C</a:t>
            </a:r>
            <a:r>
              <a:rPr lang="es-CR" sz="2000" dirty="0" smtClean="0">
                <a:hlinkClick r:id="rId2"/>
              </a:rPr>
              <a:t>onectarse </a:t>
            </a:r>
            <a:r>
              <a:rPr lang="es-CR" sz="2000" dirty="0">
                <a:hlinkClick r:id="rId2"/>
              </a:rPr>
              <a:t>a los </a:t>
            </a:r>
            <a:r>
              <a:rPr lang="es-CR" sz="2000" dirty="0" smtClean="0">
                <a:hlinkClick r:id="rId2"/>
              </a:rPr>
              <a:t>datos</a:t>
            </a:r>
            <a:endParaRPr lang="es-CR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s-CR" sz="2000" dirty="0" smtClean="0">
                <a:hlinkClick r:id="rId3"/>
              </a:rPr>
              <a:t>Arrastrar </a:t>
            </a:r>
            <a:r>
              <a:rPr lang="es-CR" sz="2000" dirty="0">
                <a:hlinkClick r:id="rId3"/>
              </a:rPr>
              <a:t>y soltar para echar un primer </a:t>
            </a:r>
            <a:r>
              <a:rPr lang="es-CR" sz="2000" dirty="0" smtClean="0">
                <a:hlinkClick r:id="rId3"/>
              </a:rPr>
              <a:t>vistazo</a:t>
            </a:r>
            <a:endParaRPr lang="es-CR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s-CR" sz="2000" dirty="0">
                <a:hlinkClick r:id="rId4"/>
              </a:rPr>
              <a:t>Centrarse en los resultados</a:t>
            </a:r>
            <a:endParaRPr lang="es-CR" sz="2000" dirty="0"/>
          </a:p>
          <a:p>
            <a:pPr marL="857250" lvl="1" indent="-457200">
              <a:buFont typeface="+mj-lt"/>
              <a:buAutoNum type="arabicPeriod"/>
            </a:pPr>
            <a:r>
              <a:rPr lang="es-CR" sz="2000" dirty="0">
                <a:hlinkClick r:id="rId5"/>
              </a:rPr>
              <a:t>Explorar los datos geográficamente</a:t>
            </a:r>
            <a:endParaRPr lang="es-CR" sz="2000" dirty="0"/>
          </a:p>
          <a:p>
            <a:pPr marL="857250" lvl="1" indent="-457200">
              <a:buFont typeface="+mj-lt"/>
              <a:buAutoNum type="arabicPeriod"/>
            </a:pPr>
            <a:r>
              <a:rPr lang="es-CR" sz="2000" dirty="0">
                <a:hlinkClick r:id="rId6"/>
              </a:rPr>
              <a:t>Desglosar los </a:t>
            </a:r>
            <a:r>
              <a:rPr lang="es-CR" sz="2000" dirty="0" smtClean="0">
                <a:hlinkClick r:id="rId6"/>
              </a:rPr>
              <a:t>detalles</a:t>
            </a:r>
            <a:endParaRPr lang="es-CR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es-CR" sz="2000" dirty="0">
                <a:hlinkClick r:id="rId7"/>
              </a:rPr>
              <a:t>Crear un dashboard para mostrar información</a:t>
            </a:r>
            <a:endParaRPr lang="es-CR" sz="2000" dirty="0"/>
          </a:p>
          <a:p>
            <a:pPr marL="857250" lvl="1" indent="-457200">
              <a:buFont typeface="+mj-lt"/>
              <a:buAutoNum type="arabicPeriod"/>
            </a:pPr>
            <a:r>
              <a:rPr lang="es-CR" sz="2000" dirty="0">
                <a:hlinkClick r:id="rId8"/>
              </a:rPr>
              <a:t>Crear una historia para presentarla</a:t>
            </a:r>
            <a:endParaRPr lang="es-CR" sz="2000" dirty="0"/>
          </a:p>
          <a:p>
            <a:pPr marL="857250" lvl="1" indent="-457200">
              <a:buFont typeface="+mj-lt"/>
              <a:buAutoNum type="arabicPeriod"/>
            </a:pPr>
            <a:r>
              <a:rPr lang="es-CR" sz="2000" dirty="0">
                <a:hlinkClick r:id="rId9"/>
              </a:rPr>
              <a:t> </a:t>
            </a:r>
            <a:r>
              <a:rPr lang="es-CR" sz="2000" dirty="0" smtClean="0">
                <a:hlinkClick r:id="rId9"/>
              </a:rPr>
              <a:t>Compartir los hallazgos</a:t>
            </a:r>
            <a:endParaRPr lang="es-CR" sz="2000" dirty="0"/>
          </a:p>
          <a:p>
            <a:pPr marL="857250" lvl="1" indent="-457200">
              <a:buFont typeface="+mj-lt"/>
              <a:buAutoNum type="arabicPeriod"/>
            </a:pPr>
            <a:endParaRPr lang="es-CR" sz="2000" dirty="0"/>
          </a:p>
          <a:p>
            <a:pPr marL="0" indent="0">
              <a:buNone/>
            </a:pPr>
            <a:r>
              <a:rPr lang="es-CR" sz="2400" dirty="0" smtClean="0"/>
              <a:t>Pueden consultar el siguiente enlace: </a:t>
            </a:r>
            <a:r>
              <a:rPr lang="es-CR" sz="2400" dirty="0">
                <a:hlinkClick r:id="rId10"/>
              </a:rPr>
              <a:t>https://onlinehelp.tableau.com/current/guides/get-started-tutorial/es-es/get-started-tutorial-home.htm</a:t>
            </a:r>
            <a:endParaRPr lang="es-CR" sz="2400" dirty="0"/>
          </a:p>
          <a:p>
            <a:pPr marL="857250" lvl="1" indent="-457200">
              <a:buFont typeface="+mj-lt"/>
              <a:buAutoNum type="arabicPeriod"/>
            </a:pPr>
            <a:endParaRPr lang="es-CR" sz="2000" dirty="0" smtClean="0"/>
          </a:p>
          <a:p>
            <a:pPr marL="857250" lvl="1" indent="-457200">
              <a:buFont typeface="+mj-lt"/>
              <a:buAutoNum type="arabicPeriod"/>
            </a:pPr>
            <a:endParaRPr lang="es-CR" sz="2000" dirty="0"/>
          </a:p>
          <a:p>
            <a:pPr marL="857250" lvl="1" indent="-457200">
              <a:buFont typeface="+mj-lt"/>
              <a:buAutoNum type="arabicPeriod"/>
            </a:pPr>
            <a:endParaRPr lang="es-CR" sz="2000" dirty="0"/>
          </a:p>
        </p:txBody>
      </p:sp>
    </p:spTree>
    <p:extLst>
      <p:ext uri="{BB962C8B-B14F-4D97-AF65-F5344CB8AC3E}">
        <p14:creationId xmlns:p14="http://schemas.microsoft.com/office/powerpoint/2010/main" val="4112533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1571" y="265756"/>
            <a:ext cx="7733685" cy="666365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210181" y="1745841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210181" y="3342354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210181" y="4905683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3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50434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err="1" smtClean="0"/>
              <a:t>Tableau</a:t>
            </a:r>
            <a:endParaRPr lang="es-CR" sz="1350" dirty="0"/>
          </a:p>
        </p:txBody>
      </p:sp>
      <p:sp>
        <p:nvSpPr>
          <p:cNvPr id="9" name="8 Rectángulo redondeado"/>
          <p:cNvSpPr/>
          <p:nvPr/>
        </p:nvSpPr>
        <p:spPr>
          <a:xfrm>
            <a:off x="1504348" y="4951770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Etapas  del análisis en </a:t>
            </a:r>
            <a:r>
              <a:rPr lang="es-CR" sz="1350" dirty="0" err="1" smtClean="0"/>
              <a:t>Tableau</a:t>
            </a:r>
            <a:endParaRPr lang="es-CR" sz="1350" dirty="0"/>
          </a:p>
        </p:txBody>
      </p:sp>
      <p:sp>
        <p:nvSpPr>
          <p:cNvPr id="13" name="12 Rectángulo redondeado"/>
          <p:cNvSpPr/>
          <p:nvPr/>
        </p:nvSpPr>
        <p:spPr>
          <a:xfrm>
            <a:off x="644420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Nueva representación: los </a:t>
            </a:r>
            <a:r>
              <a:rPr lang="es-CR" sz="1350" dirty="0" err="1" smtClean="0"/>
              <a:t>dashboards</a:t>
            </a:r>
            <a:r>
              <a:rPr lang="es-CR" sz="1350" dirty="0" smtClean="0"/>
              <a:t> con Historia</a:t>
            </a:r>
            <a:endParaRPr lang="es-CR" sz="1350" dirty="0"/>
          </a:p>
        </p:txBody>
      </p:sp>
      <p:sp>
        <p:nvSpPr>
          <p:cNvPr id="10" name="9 Elipse"/>
          <p:cNvSpPr/>
          <p:nvPr/>
        </p:nvSpPr>
        <p:spPr>
          <a:xfrm>
            <a:off x="5292080" y="1745840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4</a:t>
            </a:r>
            <a:endParaRPr lang="es-CR" sz="1350" dirty="0"/>
          </a:p>
        </p:txBody>
      </p:sp>
      <p:sp>
        <p:nvSpPr>
          <p:cNvPr id="12" name="11 Rectángulo redondeado"/>
          <p:cNvSpPr/>
          <p:nvPr/>
        </p:nvSpPr>
        <p:spPr>
          <a:xfrm>
            <a:off x="1504348" y="3388441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Visualización en </a:t>
            </a:r>
            <a:r>
              <a:rPr lang="es-CR" sz="1350" dirty="0" err="1" smtClean="0"/>
              <a:t>Tableau</a:t>
            </a:r>
            <a:endParaRPr lang="es-CR" sz="1350" dirty="0" smtClean="0"/>
          </a:p>
        </p:txBody>
      </p:sp>
    </p:spTree>
    <p:extLst>
      <p:ext uri="{BB962C8B-B14F-4D97-AF65-F5344CB8AC3E}">
        <p14:creationId xmlns:p14="http://schemas.microsoft.com/office/powerpoint/2010/main" val="2261125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496" y="1052736"/>
            <a:ext cx="9071992" cy="5733256"/>
          </a:xfrm>
        </p:spPr>
        <p:txBody>
          <a:bodyPr>
            <a:noAutofit/>
          </a:bodyPr>
          <a:lstStyle/>
          <a:p>
            <a:pPr algn="just"/>
            <a:r>
              <a:rPr lang="es-CR" sz="2200" dirty="0"/>
              <a:t>En </a:t>
            </a:r>
            <a:r>
              <a:rPr lang="es-CR" sz="2200" dirty="0" err="1"/>
              <a:t>Tableau</a:t>
            </a:r>
            <a:r>
              <a:rPr lang="es-CR" sz="2200" dirty="0"/>
              <a:t>, una historia es una secuencia de visualizaciones que trabajan juntas para transmitir información. </a:t>
            </a:r>
            <a:r>
              <a:rPr lang="es-CR" sz="2200" dirty="0" smtClean="0"/>
              <a:t>Se pueden crear </a:t>
            </a:r>
            <a:r>
              <a:rPr lang="es-CR" sz="2200" dirty="0"/>
              <a:t>historias para contar una narrativa de datos, proporcionar un contexto, demostrar cómo se relacionan las decisiones con los resultados o simplemente presentar un caso convincente</a:t>
            </a:r>
            <a:r>
              <a:rPr lang="es-CR" sz="2200" dirty="0" smtClean="0"/>
              <a:t>.</a:t>
            </a:r>
          </a:p>
          <a:p>
            <a:pPr algn="just"/>
            <a:endParaRPr lang="es-CR" sz="2200" dirty="0"/>
          </a:p>
          <a:p>
            <a:pPr algn="just"/>
            <a:r>
              <a:rPr lang="es-CR" sz="2200" dirty="0"/>
              <a:t>Una historia es una hoja, por lo que los métodos que utiliza para crear, nombrar y administrar hojas de trabajo y paneles de control también se aplican a las </a:t>
            </a:r>
            <a:r>
              <a:rPr lang="es-CR" sz="2200" dirty="0" smtClean="0"/>
              <a:t>historias. </a:t>
            </a:r>
            <a:r>
              <a:rPr lang="es-CR" sz="2200" dirty="0"/>
              <a:t>Al mismo tiempo, una historia es también una colección de hojas, dispuestas en una secuencia. Cada hoja individual en una historia se llama un punto de historia</a:t>
            </a:r>
            <a:r>
              <a:rPr lang="es-CR" sz="2200" dirty="0" smtClean="0"/>
              <a:t>.</a:t>
            </a:r>
          </a:p>
          <a:p>
            <a:pPr algn="just"/>
            <a:endParaRPr lang="es-CR" sz="2200" dirty="0"/>
          </a:p>
          <a:p>
            <a:pPr algn="just"/>
            <a:r>
              <a:rPr lang="es-CR" sz="2200" dirty="0"/>
              <a:t>Cuando comparte una historia, por ejemplo, al publicar un libro de trabajo en </a:t>
            </a:r>
            <a:r>
              <a:rPr lang="es-CR" sz="2200" dirty="0" err="1"/>
              <a:t>Tableau</a:t>
            </a:r>
            <a:r>
              <a:rPr lang="es-CR" sz="2200" dirty="0"/>
              <a:t> </a:t>
            </a:r>
            <a:r>
              <a:rPr lang="es-CR" sz="2200" dirty="0" err="1"/>
              <a:t>Public</a:t>
            </a:r>
            <a:r>
              <a:rPr lang="es-CR" sz="2200" dirty="0"/>
              <a:t>, </a:t>
            </a:r>
            <a:r>
              <a:rPr lang="es-CR" sz="2200" dirty="0" err="1"/>
              <a:t>Tableau</a:t>
            </a:r>
            <a:r>
              <a:rPr lang="es-CR" sz="2200" dirty="0"/>
              <a:t> Server o </a:t>
            </a:r>
            <a:r>
              <a:rPr lang="es-CR" sz="2200" dirty="0" err="1"/>
              <a:t>Tableau</a:t>
            </a:r>
            <a:r>
              <a:rPr lang="es-CR" sz="2200" dirty="0"/>
              <a:t> Online, los usuarios pueden interactuar con la historia para revelar nuevos hallazgos o hacer nuevas preguntas de los datos.</a:t>
            </a: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5496" y="44624"/>
            <a:ext cx="9036496" cy="850105"/>
          </a:xfrm>
        </p:spPr>
        <p:txBody>
          <a:bodyPr/>
          <a:lstStyle/>
          <a:p>
            <a:r>
              <a:rPr lang="es-CR" dirty="0" smtClean="0"/>
              <a:t>De los </a:t>
            </a:r>
            <a:r>
              <a:rPr lang="es-CR" dirty="0" err="1" smtClean="0"/>
              <a:t>dashboards</a:t>
            </a:r>
            <a:r>
              <a:rPr lang="es-CR" dirty="0" smtClean="0"/>
              <a:t> a las historias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363857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512" y="130623"/>
            <a:ext cx="8784976" cy="1138137"/>
          </a:xfrm>
        </p:spPr>
        <p:txBody>
          <a:bodyPr/>
          <a:lstStyle/>
          <a:p>
            <a:r>
              <a:rPr lang="es-CR" dirty="0" smtClean="0"/>
              <a:t>De los </a:t>
            </a:r>
            <a:r>
              <a:rPr lang="es-CR" dirty="0" err="1" smtClean="0"/>
              <a:t>dashboards</a:t>
            </a:r>
            <a:r>
              <a:rPr lang="es-CR" dirty="0" smtClean="0"/>
              <a:t> a las historias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098" name="Picture 2" descr="Image result for stories in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5"/>
            <a:ext cx="8784976" cy="52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470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79512" y="130623"/>
            <a:ext cx="8784976" cy="1138137"/>
          </a:xfrm>
        </p:spPr>
        <p:txBody>
          <a:bodyPr/>
          <a:lstStyle/>
          <a:p>
            <a:r>
              <a:rPr lang="es-CR" dirty="0" smtClean="0"/>
              <a:t>De los </a:t>
            </a:r>
            <a:r>
              <a:rPr lang="es-CR" dirty="0" err="1" smtClean="0"/>
              <a:t>dashboards</a:t>
            </a:r>
            <a:r>
              <a:rPr lang="es-CR" dirty="0" smtClean="0"/>
              <a:t> a las historias</a:t>
            </a:r>
            <a:endParaRPr lang="es-CR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885698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84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1143000"/>
          </a:xfrm>
        </p:spPr>
        <p:txBody>
          <a:bodyPr/>
          <a:lstStyle/>
          <a:p>
            <a:r>
              <a:rPr lang="es-CR" dirty="0" smtClean="0"/>
              <a:t>Conclusión: enlaces de consulta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514116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CR" sz="2400" dirty="0" smtClean="0"/>
              <a:t>Se pueden consultar los siguientes enlaces:</a:t>
            </a:r>
          </a:p>
          <a:p>
            <a:pPr marL="0" indent="0">
              <a:buNone/>
            </a:pPr>
            <a:endParaRPr lang="es-CR" sz="2400" dirty="0"/>
          </a:p>
          <a:p>
            <a:pPr marL="0" indent="0">
              <a:buNone/>
            </a:pPr>
            <a:r>
              <a:rPr lang="es-CR" sz="2400" dirty="0">
                <a:hlinkClick r:id="rId2"/>
              </a:rPr>
              <a:t>https://www.tableau.com/learn/training</a:t>
            </a:r>
            <a:r>
              <a:rPr lang="es-CR" sz="2400" dirty="0"/>
              <a:t>  </a:t>
            </a:r>
            <a:r>
              <a:rPr lang="es-CR" sz="2400" dirty="0">
                <a:hlinkClick r:id="rId3"/>
              </a:rPr>
              <a:t>https://</a:t>
            </a:r>
            <a:r>
              <a:rPr lang="es-CR" sz="2400" dirty="0" smtClean="0">
                <a:hlinkClick r:id="rId3"/>
              </a:rPr>
              <a:t>community.tableau.com/thread/257719</a:t>
            </a:r>
            <a:endParaRPr lang="es-CR" sz="2400" dirty="0"/>
          </a:p>
          <a:p>
            <a:pPr marL="0" indent="0">
              <a:buNone/>
            </a:pPr>
            <a:r>
              <a:rPr lang="es-CR" sz="2400" dirty="0">
                <a:hlinkClick r:id="rId4"/>
              </a:rPr>
              <a:t>https://www.youtube.com/watch?v=fO7g0pnWaRA</a:t>
            </a:r>
            <a:r>
              <a:rPr lang="es-CR" sz="2400" dirty="0"/>
              <a:t> </a:t>
            </a:r>
          </a:p>
          <a:p>
            <a:pPr marL="0" indent="0">
              <a:buNone/>
            </a:pPr>
            <a:r>
              <a:rPr lang="es-CR" sz="2400" dirty="0" smtClean="0">
                <a:hlinkClick r:id="rId5"/>
              </a:rPr>
              <a:t>https</a:t>
            </a:r>
            <a:r>
              <a:rPr lang="es-CR" sz="2400" dirty="0">
                <a:hlinkClick r:id="rId5"/>
              </a:rPr>
              <a:t>://</a:t>
            </a:r>
            <a:r>
              <a:rPr lang="es-CR" sz="2400" dirty="0" smtClean="0">
                <a:hlinkClick r:id="rId5"/>
              </a:rPr>
              <a:t>www.youtube.com/watch?v=CWFxuTooxTY</a:t>
            </a:r>
            <a:endParaRPr lang="es-CR" sz="2400" dirty="0"/>
          </a:p>
          <a:p>
            <a:pPr marL="0" indent="0">
              <a:buNone/>
            </a:pPr>
            <a:r>
              <a:rPr lang="es-CR" sz="2400" dirty="0">
                <a:hlinkClick r:id="rId6"/>
              </a:rPr>
              <a:t>https://www.youtube.com/watch?v=x56ipAMMmLA</a:t>
            </a:r>
            <a:r>
              <a:rPr lang="es-CR" sz="2400" dirty="0"/>
              <a:t> </a:t>
            </a:r>
          </a:p>
          <a:p>
            <a:pPr marL="0" indent="0">
              <a:buNone/>
            </a:pPr>
            <a:r>
              <a:rPr lang="es-CR" sz="2400" dirty="0" smtClean="0">
                <a:hlinkClick r:id="rId7"/>
              </a:rPr>
              <a:t>https</a:t>
            </a:r>
            <a:r>
              <a:rPr lang="es-CR" sz="2400" dirty="0">
                <a:hlinkClick r:id="rId7"/>
              </a:rPr>
              <a:t>://</a:t>
            </a:r>
            <a:r>
              <a:rPr lang="es-CR" sz="2400" dirty="0" smtClean="0">
                <a:hlinkClick r:id="rId7"/>
              </a:rPr>
              <a:t>www.analyticsvidhya.com/learning-paths-data-science-business-analytics-business-intelligence-big-data/tableau-learning-path/</a:t>
            </a:r>
            <a:endParaRPr lang="es-CR" sz="2400" dirty="0"/>
          </a:p>
          <a:p>
            <a:pPr marL="0" indent="0">
              <a:buNone/>
            </a:pPr>
            <a:r>
              <a:rPr lang="es-CR" sz="2400" dirty="0">
                <a:hlinkClick r:id="rId8"/>
              </a:rPr>
              <a:t>https://learningtableau.com/</a:t>
            </a:r>
            <a:r>
              <a:rPr lang="es-CR" sz="2400" dirty="0"/>
              <a:t> </a:t>
            </a:r>
          </a:p>
          <a:p>
            <a:pPr marL="0" indent="0">
              <a:buNone/>
            </a:pPr>
            <a:r>
              <a:rPr lang="es-CR" sz="2400" dirty="0" smtClean="0">
                <a:hlinkClick r:id="rId9"/>
              </a:rPr>
              <a:t>https</a:t>
            </a:r>
            <a:r>
              <a:rPr lang="es-CR" sz="2400" dirty="0">
                <a:hlinkClick r:id="rId9"/>
              </a:rPr>
              <a:t>://</a:t>
            </a:r>
            <a:r>
              <a:rPr lang="es-CR" sz="2400" dirty="0" smtClean="0">
                <a:hlinkClick r:id="rId9"/>
              </a:rPr>
              <a:t>www.quora.com/Where-can-I-learn-Tableau-for-free</a:t>
            </a:r>
            <a:endParaRPr lang="es-CR" sz="2400" dirty="0"/>
          </a:p>
          <a:p>
            <a:pPr marL="0" indent="0">
              <a:buNone/>
            </a:pPr>
            <a:r>
              <a:rPr lang="es-CR" sz="2400" dirty="0">
                <a:hlinkClick r:id="rId10"/>
              </a:rPr>
              <a:t>https://www.lynda.com/Tableau-training-tutorials/2048-0.html</a:t>
            </a:r>
            <a:r>
              <a:rPr lang="es-CR" sz="2400" dirty="0"/>
              <a:t> </a:t>
            </a:r>
          </a:p>
          <a:p>
            <a:pPr marL="0" indent="0">
              <a:buNone/>
            </a:pPr>
            <a:r>
              <a:rPr lang="es-CR" sz="2400" dirty="0"/>
              <a:t> </a:t>
            </a:r>
            <a:r>
              <a:rPr lang="es-CR" sz="2400" dirty="0">
                <a:hlinkClick r:id="rId11"/>
              </a:rPr>
              <a:t>https://www.udemy.com/tableau-tutorial-for-beginners</a:t>
            </a:r>
            <a:r>
              <a:rPr lang="es-CR" sz="2400" dirty="0" smtClean="0">
                <a:hlinkClick r:id="rId11"/>
              </a:rPr>
              <a:t>/</a:t>
            </a:r>
            <a:endParaRPr lang="es-CR" sz="2400" dirty="0"/>
          </a:p>
          <a:p>
            <a:pPr marL="0" indent="0">
              <a:buNone/>
            </a:pPr>
            <a:r>
              <a:rPr lang="es-CR" sz="2400" dirty="0">
                <a:hlinkClick r:id="rId12"/>
              </a:rPr>
              <a:t>https://www.coursera.org/learn/analytics-tableau</a:t>
            </a:r>
            <a:r>
              <a:rPr lang="es-CR" sz="2400" dirty="0"/>
              <a:t> </a:t>
            </a:r>
          </a:p>
          <a:p>
            <a:pPr marL="0" indent="0">
              <a:buNone/>
            </a:pPr>
            <a:r>
              <a:rPr lang="es-CR" sz="2400" dirty="0">
                <a:hlinkClick r:id="rId13"/>
              </a:rPr>
              <a:t>https://</a:t>
            </a:r>
            <a:r>
              <a:rPr lang="es-CR" sz="2400" dirty="0" smtClean="0">
                <a:hlinkClick r:id="rId13"/>
              </a:rPr>
              <a:t>www.youtube.com/watch?v=W6ci7ydE0mA&amp;t=327s</a:t>
            </a:r>
            <a:endParaRPr lang="es-CR" sz="2400" dirty="0" smtClean="0"/>
          </a:p>
          <a:p>
            <a:pPr marL="0" indent="0">
              <a:buNone/>
            </a:pPr>
            <a:r>
              <a:rPr lang="es-CR" sz="2400" dirty="0">
                <a:hlinkClick r:id="rId14"/>
              </a:rPr>
              <a:t>https://www.youtube.com/watch?v=ud_gkKWFRb8</a:t>
            </a:r>
            <a:endParaRPr lang="es-CR" sz="2400" dirty="0"/>
          </a:p>
        </p:txBody>
      </p:sp>
    </p:spTree>
    <p:extLst>
      <p:ext uri="{BB962C8B-B14F-4D97-AF65-F5344CB8AC3E}">
        <p14:creationId xmlns:p14="http://schemas.microsoft.com/office/powerpoint/2010/main" val="8175193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1571" y="265756"/>
            <a:ext cx="7733685" cy="666365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210181" y="1745841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210181" y="3342354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210181" y="4905683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3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50434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err="1" smtClean="0"/>
              <a:t>Tableau</a:t>
            </a:r>
            <a:endParaRPr lang="es-CR" sz="1350" dirty="0"/>
          </a:p>
        </p:txBody>
      </p:sp>
      <p:sp>
        <p:nvSpPr>
          <p:cNvPr id="9" name="8 Rectángulo redondeado"/>
          <p:cNvSpPr/>
          <p:nvPr/>
        </p:nvSpPr>
        <p:spPr>
          <a:xfrm>
            <a:off x="1504348" y="4951770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Etapas  del análisis en </a:t>
            </a:r>
            <a:r>
              <a:rPr lang="es-CR" sz="1350" dirty="0" err="1" smtClean="0"/>
              <a:t>Tableau</a:t>
            </a:r>
            <a:endParaRPr lang="es-CR" sz="1350" dirty="0"/>
          </a:p>
        </p:txBody>
      </p:sp>
      <p:sp>
        <p:nvSpPr>
          <p:cNvPr id="13" name="12 Rectángulo redondeado"/>
          <p:cNvSpPr/>
          <p:nvPr/>
        </p:nvSpPr>
        <p:spPr>
          <a:xfrm>
            <a:off x="644420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Nueva representación: los </a:t>
            </a:r>
            <a:r>
              <a:rPr lang="es-CR" sz="1350" dirty="0" err="1" smtClean="0"/>
              <a:t>dashboards</a:t>
            </a:r>
            <a:r>
              <a:rPr lang="es-CR" sz="1350" dirty="0" smtClean="0"/>
              <a:t> con Historia</a:t>
            </a:r>
            <a:endParaRPr lang="es-CR" sz="1350" dirty="0"/>
          </a:p>
        </p:txBody>
      </p:sp>
      <p:sp>
        <p:nvSpPr>
          <p:cNvPr id="10" name="9 Elipse"/>
          <p:cNvSpPr/>
          <p:nvPr/>
        </p:nvSpPr>
        <p:spPr>
          <a:xfrm>
            <a:off x="5292080" y="1745840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4</a:t>
            </a:r>
            <a:endParaRPr lang="es-CR" sz="1350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1504348" y="3388441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Visualización en </a:t>
            </a:r>
            <a:r>
              <a:rPr lang="es-CR" sz="1350" dirty="0" err="1" smtClean="0"/>
              <a:t>Tableau</a:t>
            </a:r>
            <a:endParaRPr lang="es-CR" sz="1350" dirty="0" smtClean="0"/>
          </a:p>
        </p:txBody>
      </p:sp>
    </p:spTree>
    <p:extLst>
      <p:ext uri="{BB962C8B-B14F-4D97-AF65-F5344CB8AC3E}">
        <p14:creationId xmlns:p14="http://schemas.microsoft.com/office/powerpoint/2010/main" val="2027057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5496" y="130622"/>
            <a:ext cx="9036496" cy="850106"/>
          </a:xfrm>
        </p:spPr>
        <p:txBody>
          <a:bodyPr/>
          <a:lstStyle/>
          <a:p>
            <a:r>
              <a:rPr lang="es-CR" dirty="0" smtClean="0"/>
              <a:t>Conclusión: material de consulta</a:t>
            </a:r>
            <a:endParaRPr lang="es-CR" dirty="0"/>
          </a:p>
        </p:txBody>
      </p:sp>
      <p:pic>
        <p:nvPicPr>
          <p:cNvPr id="6146" name="Picture 2" descr="Image result for TAbleau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3096344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76" y="1700808"/>
            <a:ext cx="266700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TAbleau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9" y="1646802"/>
            <a:ext cx="2520279" cy="45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01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1143000"/>
          </a:xfrm>
        </p:spPr>
        <p:txBody>
          <a:bodyPr/>
          <a:lstStyle/>
          <a:p>
            <a:r>
              <a:rPr lang="es-CR" dirty="0" smtClean="0"/>
              <a:t>Conclusión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496" y="1196752"/>
            <a:ext cx="7416824" cy="5544616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El presente capítulo presentó el programa </a:t>
            </a:r>
            <a:r>
              <a:rPr lang="es-CR" sz="2400" dirty="0" err="1" smtClean="0"/>
              <a:t>Tableau</a:t>
            </a:r>
            <a:r>
              <a:rPr lang="es-CR" sz="2400" dirty="0" smtClean="0"/>
              <a:t> como un visualizador de la información.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err="1" smtClean="0"/>
              <a:t>Tableau</a:t>
            </a:r>
            <a:r>
              <a:rPr lang="es-CR" sz="2400" dirty="0" smtClean="0"/>
              <a:t> permite además de sus representaciones visuales, otras formas pertenecientes a los programas de inicio.</a:t>
            </a:r>
          </a:p>
          <a:p>
            <a:pPr algn="just"/>
            <a:endParaRPr lang="es-CR" sz="2400" dirty="0" smtClean="0"/>
          </a:p>
          <a:p>
            <a:pPr algn="just"/>
            <a:r>
              <a:rPr lang="es-CR" sz="2400" dirty="0" smtClean="0"/>
              <a:t>Para llevar la visualización de </a:t>
            </a:r>
            <a:r>
              <a:rPr lang="es-CR" sz="2400" dirty="0" err="1" smtClean="0"/>
              <a:t>Tableau</a:t>
            </a:r>
            <a:r>
              <a:rPr lang="es-CR" sz="2400" dirty="0" smtClean="0"/>
              <a:t>, en norma se deben de realizar 7 pasos. La forma de crear </a:t>
            </a:r>
            <a:r>
              <a:rPr lang="es-CR" sz="2400" dirty="0" err="1" smtClean="0"/>
              <a:t>dashboards</a:t>
            </a:r>
            <a:r>
              <a:rPr lang="es-CR" sz="2400" dirty="0" smtClean="0"/>
              <a:t> para crear una historia es lo que ordena y presenta de forma correcta la información en este </a:t>
            </a:r>
            <a:r>
              <a:rPr lang="es-CR" sz="2400" dirty="0" err="1" smtClean="0"/>
              <a:t>sowtware</a:t>
            </a:r>
            <a:r>
              <a:rPr lang="es-CR" sz="2400" dirty="0" smtClean="0"/>
              <a:t>.</a:t>
            </a:r>
            <a:endParaRPr lang="es-CR" sz="2400" dirty="0"/>
          </a:p>
          <a:p>
            <a:endParaRPr lang="es-CR" sz="2400" dirty="0"/>
          </a:p>
        </p:txBody>
      </p:sp>
      <p:pic>
        <p:nvPicPr>
          <p:cNvPr id="6146" name="Picture 2" descr="Image result for tableau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485202"/>
            <a:ext cx="1439740" cy="14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ableau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130" y="4329100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520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" name="Picture 2" descr="Image result for the 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897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1571" y="265756"/>
            <a:ext cx="7733685" cy="666365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210181" y="1745841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1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50434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err="1" smtClean="0"/>
              <a:t>Tableau</a:t>
            </a:r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726709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792088"/>
          </a:xfrm>
        </p:spPr>
        <p:txBody>
          <a:bodyPr>
            <a:normAutofit/>
          </a:bodyPr>
          <a:lstStyle/>
          <a:p>
            <a:r>
              <a:rPr lang="es-CR" dirty="0" err="1" smtClean="0"/>
              <a:t>Tableau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496" y="980728"/>
            <a:ext cx="7632848" cy="5760640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sz="2400" dirty="0" err="1"/>
              <a:t>Tableau</a:t>
            </a:r>
            <a:r>
              <a:rPr lang="es-CR" sz="2400" dirty="0"/>
              <a:t> Software es una compañía de </a:t>
            </a:r>
            <a:r>
              <a:rPr lang="es-CR" sz="2400" dirty="0" smtClean="0"/>
              <a:t>que </a:t>
            </a:r>
            <a:r>
              <a:rPr lang="es-CR" sz="2400" dirty="0"/>
              <a:t>produce productos de visualización interactiva de datos centrados en la inteligencia empresarial. </a:t>
            </a:r>
          </a:p>
          <a:p>
            <a:pPr algn="just"/>
            <a:r>
              <a:rPr lang="es-CR" sz="2400" dirty="0" smtClean="0"/>
              <a:t>Comenzó </a:t>
            </a:r>
            <a:r>
              <a:rPr lang="es-CR" sz="2400" dirty="0"/>
              <a:t>inicialmente con el fin de comercializar la investigación que se llevó a cabo en el Departamento de Ciencias de la Computación de la Universidad de Stanford entre 1999 y 2002. </a:t>
            </a:r>
            <a:endParaRPr lang="es-CR" sz="2400" dirty="0" smtClean="0"/>
          </a:p>
          <a:p>
            <a:pPr algn="just"/>
            <a:r>
              <a:rPr lang="es-CR" sz="2400" dirty="0" smtClean="0"/>
              <a:t>Fue </a:t>
            </a:r>
            <a:r>
              <a:rPr lang="es-CR" sz="2400" dirty="0"/>
              <a:t>fundada en Mountain View, California en enero de 2003 por Christian </a:t>
            </a:r>
            <a:r>
              <a:rPr lang="es-CR" sz="2400" dirty="0" err="1"/>
              <a:t>Chabot</a:t>
            </a:r>
            <a:r>
              <a:rPr lang="es-CR" sz="2400" dirty="0"/>
              <a:t>, Pat </a:t>
            </a:r>
            <a:r>
              <a:rPr lang="es-CR" sz="2400" dirty="0" err="1"/>
              <a:t>Hanrahan</a:t>
            </a:r>
            <a:r>
              <a:rPr lang="es-CR" sz="2400" dirty="0"/>
              <a:t> y Chris </a:t>
            </a:r>
            <a:r>
              <a:rPr lang="es-CR" sz="2400" dirty="0" err="1"/>
              <a:t>Stolte</a:t>
            </a:r>
            <a:r>
              <a:rPr lang="es-CR" sz="2400" dirty="0"/>
              <a:t>, quienes se especializaron en visualización</a:t>
            </a:r>
            <a:r>
              <a:rPr lang="es-CR" sz="2400" dirty="0" smtClean="0"/>
              <a:t>.</a:t>
            </a:r>
          </a:p>
          <a:p>
            <a:pPr algn="just"/>
            <a:r>
              <a:rPr lang="es-CR" sz="2400" dirty="0" smtClean="0"/>
              <a:t> Los fundamentos de </a:t>
            </a:r>
            <a:r>
              <a:rPr lang="es-CR" sz="2400" dirty="0" err="1" smtClean="0"/>
              <a:t>Tableau</a:t>
            </a:r>
            <a:r>
              <a:rPr lang="es-CR" sz="2400" dirty="0" smtClean="0"/>
              <a:t> son para </a:t>
            </a:r>
            <a:r>
              <a:rPr lang="es-CR" sz="2400" dirty="0"/>
              <a:t>explorar y analizar bases de datos relacionales y cubos de datos. </a:t>
            </a:r>
            <a:endParaRPr lang="es-CR" sz="2400" dirty="0" smtClean="0"/>
          </a:p>
          <a:p>
            <a:pPr algn="just"/>
            <a:r>
              <a:rPr lang="es-CR" sz="2400" dirty="0" smtClean="0"/>
              <a:t>Los </a:t>
            </a:r>
            <a:r>
              <a:rPr lang="es-CR" sz="2400" dirty="0"/>
              <a:t>productos de </a:t>
            </a:r>
            <a:r>
              <a:rPr lang="es-CR" sz="2400" dirty="0" err="1"/>
              <a:t>Tableau</a:t>
            </a:r>
            <a:r>
              <a:rPr lang="es-CR" sz="2400" dirty="0"/>
              <a:t> consultan bases de datos relacionales, cubos de procesamiento analítico en línea, bases de datos en la nube y hojas de cálculo y </a:t>
            </a:r>
            <a:r>
              <a:rPr lang="es-CR" sz="2400" dirty="0" smtClean="0"/>
              <a:t>generan </a:t>
            </a:r>
            <a:r>
              <a:rPr lang="es-CR" sz="2400" dirty="0"/>
              <a:t>una serie de tipos de gráficos. </a:t>
            </a:r>
          </a:p>
        </p:txBody>
      </p:sp>
      <p:pic>
        <p:nvPicPr>
          <p:cNvPr id="1026" name="Picture 2" descr="Image result for tableau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268" y="1196752"/>
            <a:ext cx="1171575" cy="117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ableau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003" y="3441699"/>
            <a:ext cx="913666" cy="91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003" y="5285185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77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es-CR" dirty="0" err="1" smtClean="0"/>
              <a:t>Tableau</a:t>
            </a:r>
            <a:endParaRPr lang="es-CR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35496" y="980728"/>
            <a:ext cx="8928992" cy="5760640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En el presente curso utilizaremos </a:t>
            </a:r>
            <a:r>
              <a:rPr lang="es-CR" sz="2400" dirty="0" err="1" smtClean="0"/>
              <a:t>Tableau</a:t>
            </a:r>
            <a:r>
              <a:rPr lang="es-CR" sz="2400" dirty="0" smtClean="0"/>
              <a:t> en la presentación de los Dashboard según las asignaciones vistas en clase.  </a:t>
            </a:r>
          </a:p>
          <a:p>
            <a:pPr algn="just"/>
            <a:r>
              <a:rPr lang="es-CR" sz="2400" dirty="0" smtClean="0"/>
              <a:t>El </a:t>
            </a:r>
            <a:r>
              <a:rPr lang="es-CR" sz="2400" dirty="0" err="1" smtClean="0"/>
              <a:t>Tableau</a:t>
            </a:r>
            <a:r>
              <a:rPr lang="es-CR" sz="2400" dirty="0" smtClean="0"/>
              <a:t> no suele ser utilizado en la parte ETL, sin embargo posee una sección de análisis de los datos (</a:t>
            </a:r>
            <a:r>
              <a:rPr lang="es-CR" sz="2400" dirty="0" err="1" smtClean="0"/>
              <a:t>Cluster</a:t>
            </a:r>
            <a:r>
              <a:rPr lang="es-CR" sz="2400" dirty="0" smtClean="0"/>
              <a:t>, </a:t>
            </a:r>
            <a:r>
              <a:rPr lang="es-CR" sz="2400" dirty="0" err="1" smtClean="0"/>
              <a:t>Forecasting</a:t>
            </a:r>
            <a:r>
              <a:rPr lang="es-CR" sz="2400" dirty="0" smtClean="0"/>
              <a:t>, </a:t>
            </a:r>
            <a:r>
              <a:rPr lang="es-CR" sz="2400" dirty="0" err="1" smtClean="0"/>
              <a:t>Benford’s</a:t>
            </a:r>
            <a:r>
              <a:rPr lang="es-CR" sz="2400" dirty="0"/>
              <a:t> </a:t>
            </a:r>
            <a:r>
              <a:rPr lang="es-CR" sz="2400" dirty="0" err="1" smtClean="0"/>
              <a:t>Law</a:t>
            </a:r>
            <a:r>
              <a:rPr lang="es-CR" sz="2400" dirty="0" smtClean="0"/>
              <a:t>).</a:t>
            </a:r>
          </a:p>
          <a:p>
            <a:pPr algn="just"/>
            <a:r>
              <a:rPr lang="es-CR" sz="2400" dirty="0" smtClean="0"/>
              <a:t>Veamos ciertas reseñas de utilización del </a:t>
            </a:r>
            <a:r>
              <a:rPr lang="es-CR" sz="2400" dirty="0" err="1" smtClean="0"/>
              <a:t>Tableau</a:t>
            </a:r>
            <a:r>
              <a:rPr lang="es-CR" sz="2400" dirty="0" smtClean="0"/>
              <a:t>.</a:t>
            </a:r>
            <a:endParaRPr lang="es-CR" sz="2400" dirty="0"/>
          </a:p>
          <a:p>
            <a:pPr algn="just"/>
            <a:endParaRPr lang="es-CR" sz="2400" dirty="0"/>
          </a:p>
        </p:txBody>
      </p:sp>
      <p:pic>
        <p:nvPicPr>
          <p:cNvPr id="2050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55826"/>
            <a:ext cx="69056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040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es-CR" dirty="0" err="1" smtClean="0"/>
              <a:t>Tableau</a:t>
            </a:r>
            <a:endParaRPr lang="es-CR" dirty="0"/>
          </a:p>
        </p:txBody>
      </p:sp>
      <p:pic>
        <p:nvPicPr>
          <p:cNvPr id="1028" name="Picture 4" descr="Image result for tableau gartner magic quadrant 20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t="3833" r="6733" b="4718"/>
          <a:stretch/>
        </p:blipFill>
        <p:spPr bwMode="auto">
          <a:xfrm>
            <a:off x="179512" y="1268758"/>
            <a:ext cx="8791075" cy="547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611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864096"/>
          </a:xfrm>
        </p:spPr>
        <p:txBody>
          <a:bodyPr/>
          <a:lstStyle/>
          <a:p>
            <a:r>
              <a:rPr lang="es-CR" dirty="0" err="1" smtClean="0"/>
              <a:t>Tableau</a:t>
            </a:r>
            <a:endParaRPr lang="es-CR" dirty="0"/>
          </a:p>
        </p:txBody>
      </p:sp>
      <p:pic>
        <p:nvPicPr>
          <p:cNvPr id="2050" name="Picture 2" descr="Image result for tableau gartner magic quadrant 2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928992" cy="56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6137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6" y="1527373"/>
            <a:ext cx="8903879" cy="521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es-CR" dirty="0" err="1" smtClean="0"/>
              <a:t>Tableau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440568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1571" y="265756"/>
            <a:ext cx="7733685" cy="666365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210181" y="1745841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210181" y="3342354"/>
            <a:ext cx="862781" cy="907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/>
              <a:t>2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504348" y="1791928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err="1" smtClean="0"/>
              <a:t>Tableau</a:t>
            </a:r>
            <a:endParaRPr lang="es-CR" sz="1350" dirty="0"/>
          </a:p>
        </p:txBody>
      </p:sp>
      <p:sp>
        <p:nvSpPr>
          <p:cNvPr id="12" name="11 Rectángulo redondeado"/>
          <p:cNvSpPr/>
          <p:nvPr/>
        </p:nvSpPr>
        <p:spPr>
          <a:xfrm>
            <a:off x="1504348" y="3388441"/>
            <a:ext cx="2344994" cy="81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1350" dirty="0" smtClean="0"/>
              <a:t>Visualización en </a:t>
            </a:r>
            <a:r>
              <a:rPr lang="es-CR" sz="1350" dirty="0" err="1" smtClean="0"/>
              <a:t>Tableau</a:t>
            </a:r>
            <a:endParaRPr lang="es-CR" sz="1350" dirty="0" smtClean="0"/>
          </a:p>
        </p:txBody>
      </p:sp>
    </p:spTree>
    <p:extLst>
      <p:ext uri="{BB962C8B-B14F-4D97-AF65-F5344CB8AC3E}">
        <p14:creationId xmlns:p14="http://schemas.microsoft.com/office/powerpoint/2010/main" val="2261125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707</Words>
  <Application>Microsoft Office PowerPoint</Application>
  <PresentationFormat>Presentación en pantalla (4:3)</PresentationFormat>
  <Paragraphs>108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Calibri</vt:lpstr>
      <vt:lpstr>Tema de Office</vt:lpstr>
      <vt:lpstr>El Dashboard con Tableau</vt:lpstr>
      <vt:lpstr>Índice</vt:lpstr>
      <vt:lpstr>Índice</vt:lpstr>
      <vt:lpstr>Tableau</vt:lpstr>
      <vt:lpstr>Tableau</vt:lpstr>
      <vt:lpstr>Tableau</vt:lpstr>
      <vt:lpstr>Tableau</vt:lpstr>
      <vt:lpstr>Tableau</vt:lpstr>
      <vt:lpstr>Índice</vt:lpstr>
      <vt:lpstr>Tipos de visualización en Tableau</vt:lpstr>
      <vt:lpstr>Tipos de visualización en Tableau</vt:lpstr>
      <vt:lpstr>Tipos de visualización en Tableau</vt:lpstr>
      <vt:lpstr>Índice</vt:lpstr>
      <vt:lpstr>Etapas en la utilización de Tableau</vt:lpstr>
      <vt:lpstr>Índice</vt:lpstr>
      <vt:lpstr>De los dashboards a las historias</vt:lpstr>
      <vt:lpstr>De los dashboards a las historias</vt:lpstr>
      <vt:lpstr>De los dashboards a las historias</vt:lpstr>
      <vt:lpstr>Conclusión: enlaces de consulta</vt:lpstr>
      <vt:lpstr>Conclusión: material de consulta</vt:lpstr>
      <vt:lpstr>Conclusión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Dashboard con Tableau</dc:title>
  <dc:creator>Oscar Centeno Mora</dc:creator>
  <cp:lastModifiedBy>Oscar Centeno Mora</cp:lastModifiedBy>
  <cp:revision>17</cp:revision>
  <dcterms:created xsi:type="dcterms:W3CDTF">2019-02-18T17:39:27Z</dcterms:created>
  <dcterms:modified xsi:type="dcterms:W3CDTF">2019-05-16T00:58:27Z</dcterms:modified>
</cp:coreProperties>
</file>